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274" r:id="rId3"/>
    <p:sldId id="276" r:id="rId4"/>
    <p:sldId id="353" r:id="rId5"/>
    <p:sldId id="394" r:id="rId6"/>
    <p:sldId id="395" r:id="rId7"/>
    <p:sldId id="396" r:id="rId8"/>
    <p:sldId id="398" r:id="rId9"/>
    <p:sldId id="397" r:id="rId10"/>
    <p:sldId id="399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00" r:id="rId19"/>
    <p:sldId id="413" r:id="rId20"/>
    <p:sldId id="401" r:id="rId21"/>
    <p:sldId id="414" r:id="rId22"/>
    <p:sldId id="421" r:id="rId23"/>
    <p:sldId id="402" r:id="rId24"/>
    <p:sldId id="403" r:id="rId25"/>
    <p:sldId id="415" r:id="rId26"/>
    <p:sldId id="422" r:id="rId27"/>
    <p:sldId id="404" r:id="rId28"/>
    <p:sldId id="418" r:id="rId29"/>
    <p:sldId id="419" r:id="rId30"/>
    <p:sldId id="420" r:id="rId31"/>
    <p:sldId id="349" r:id="rId32"/>
    <p:sldId id="423" r:id="rId33"/>
    <p:sldId id="417" r:id="rId34"/>
    <p:sldId id="393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9" d="100"/>
          <a:sy n="89" d="100"/>
        </p:scale>
        <p:origin x="21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37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868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4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9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9814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92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182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1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06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5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36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2/9/2015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27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92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54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9243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1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volutionofthewe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news.netcraft.com/archives/category/web-server-survey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58.png"/><Relationship Id="rId3" Type="http://schemas.openxmlformats.org/officeDocument/2006/relationships/hyperlink" Target="https://softuni.bg/courses/web-fundamentals/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jpeg"/><Relationship Id="rId15" Type="http://schemas.openxmlformats.org/officeDocument/2006/relationships/image" Target="../media/image59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softwaregroup-bg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5rocks.com/en/tutorials/internals/howbrowserswor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476352"/>
          </a:xfrm>
        </p:spPr>
        <p:txBody>
          <a:bodyPr/>
          <a:lstStyle/>
          <a:p>
            <a:r>
              <a:rPr lang="en-US" dirty="0" smtClean="0"/>
              <a:t>Web Technologies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270099"/>
            <a:ext cx="7382341" cy="131130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212" y="3886200"/>
            <a:ext cx="7834314" cy="2286000"/>
          </a:xfrm>
          <a:prstGeom prst="roundRect">
            <a:avLst>
              <a:gd name="adj" fmla="val 5653"/>
            </a:avLst>
          </a:prstGeom>
          <a:effectLst>
            <a:softEdge rad="63500"/>
          </a:effectLst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Engines and Web Browsers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Blink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Chrome, Opera 15+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Gecko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Firefox, Netscape, </a:t>
            </a:r>
            <a:r>
              <a:rPr lang="en-US" noProof="1" smtClean="0"/>
              <a:t>SeaMonkey</a:t>
            </a:r>
            <a:r>
              <a:rPr lang="en-US" dirty="0" smtClean="0"/>
              <a:t>, …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Trident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Internet Explorer, </a:t>
            </a:r>
            <a:r>
              <a:rPr lang="en-US" noProof="1" smtClean="0"/>
              <a:t>Maxthon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WebKit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</a:t>
            </a:r>
            <a:r>
              <a:rPr lang="en-US" dirty="0"/>
              <a:t>Chrome, Safari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Presto and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Old Opera</a:t>
            </a:r>
            <a:endParaRPr kumimoji="0" lang="en-US" dirty="0" smtClean="0"/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8" y="4503381"/>
            <a:ext cx="959028" cy="95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70" y="1078331"/>
            <a:ext cx="996257" cy="99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2154147"/>
            <a:ext cx="989088" cy="9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46" y="2112345"/>
            <a:ext cx="1058484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43" y="2074588"/>
            <a:ext cx="1087200" cy="108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63" y="3198274"/>
            <a:ext cx="1114707" cy="111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886" y="3403890"/>
            <a:ext cx="994141" cy="994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79" y="1067962"/>
            <a:ext cx="1006626" cy="1006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07" y="4412447"/>
            <a:ext cx="1169097" cy="1169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45" y="5607367"/>
            <a:ext cx="1015873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63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Evolution – History and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Web 1.0 – 4.0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51" y="1295400"/>
            <a:ext cx="67705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Experts call the Internet before 1999 “Read-Only” </a:t>
            </a:r>
            <a:r>
              <a:rPr lang="en-US" dirty="0" smtClean="0"/>
              <a:t>web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Sites are static. They might contain useful information, but there's no reason for a visitor to return to the site later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Low variety of content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Sites aren’t interactive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Applications are proprietary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10 000 editors server 500 millions internet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36" y="3482632"/>
            <a:ext cx="4722876" cy="185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writing and participating web (User-generated content)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New applications may allow every </a:t>
            </a:r>
            <a:r>
              <a:rPr lang="en-US" dirty="0"/>
              <a:t>users to interact and collaborate with each other in a social media dialogue as creators of </a:t>
            </a:r>
            <a:r>
              <a:rPr lang="en-US" dirty="0" smtClean="0"/>
              <a:t>content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What is Web 2.0?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Rich Internet Applications (RIA)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Social Web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Web-Oriented Architecture (WOA)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RSS, Web services, feeds, etc.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74" y="3263359"/>
            <a:ext cx="4090038" cy="31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"</a:t>
            </a:r>
            <a:r>
              <a:rPr lang="en-US" dirty="0"/>
              <a:t>Semantic Web" is sometimes used as a synonym for "Web </a:t>
            </a:r>
            <a:r>
              <a:rPr lang="en-US" dirty="0" smtClean="0"/>
              <a:t>3.0“</a:t>
            </a:r>
          </a:p>
          <a:p>
            <a:pPr>
              <a:lnSpc>
                <a:spcPct val="110000"/>
              </a:lnSpc>
            </a:pPr>
            <a:r>
              <a:rPr lang="en-US" dirty="0"/>
              <a:t>The Web 3.0 browser will analyze your response, search the Internet for all possible answers, and then organize the results for </a:t>
            </a:r>
            <a:r>
              <a:rPr lang="en-US" dirty="0" smtClean="0"/>
              <a:t>you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Artificial intelligence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Personalization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Semantic Web</a:t>
            </a:r>
          </a:p>
          <a:p>
            <a:pPr marL="0" indent="0">
              <a:lnSpc>
                <a:spcPct val="110000"/>
              </a:lnSpc>
              <a:buNone/>
            </a:pP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415879"/>
            <a:ext cx="3906586" cy="29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4.0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“The next </a:t>
            </a:r>
            <a:r>
              <a:rPr lang="en-US" dirty="0" smtClean="0"/>
              <a:t>Web” – the </a:t>
            </a:r>
            <a:r>
              <a:rPr lang="en-US" dirty="0"/>
              <a:t>ultra-intelligent electronic </a:t>
            </a:r>
            <a:r>
              <a:rPr lang="en-US" dirty="0" smtClean="0"/>
              <a:t>agent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Recognize </a:t>
            </a:r>
            <a:r>
              <a:rPr lang="en-US" dirty="0"/>
              <a:t>you when you get in front </a:t>
            </a:r>
            <a:r>
              <a:rPr lang="en-US" dirty="0" smtClean="0"/>
              <a:t>of </a:t>
            </a:r>
            <a:r>
              <a:rPr lang="en-US" dirty="0"/>
              <a:t>it because all of your devices are getting a little </a:t>
            </a:r>
            <a:r>
              <a:rPr lang="en-US" dirty="0" smtClean="0"/>
              <a:t>camera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And </a:t>
            </a:r>
            <a:r>
              <a:rPr lang="en-US" dirty="0"/>
              <a:t>with facial recognition, </a:t>
            </a:r>
            <a:r>
              <a:rPr lang="en-US" dirty="0" smtClean="0"/>
              <a:t>they’ll </a:t>
            </a:r>
            <a:r>
              <a:rPr lang="en-US" dirty="0"/>
              <a:t>know it’s </a:t>
            </a:r>
            <a:r>
              <a:rPr lang="en-US" dirty="0" smtClean="0"/>
              <a:t>you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4.0 is often characterized as the Web OS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entire web being a single operating system where information flows from any one point to any 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Evolution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4" y="1134645"/>
            <a:ext cx="7566379" cy="49929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75012" y="6222881"/>
            <a:ext cx="4860305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4"/>
              </a:rPr>
              <a:t>http://www.evolutionoftheweb.com/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3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Hardware Servers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02" y="1558441"/>
            <a:ext cx="5487219" cy="3461169"/>
          </a:xfrm>
          <a:prstGeom prst="rect">
            <a:avLst/>
          </a:prstGeom>
          <a:effectLst>
            <a:glow rad="1079500">
              <a:schemeClr val="bg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921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Physical computer </a:t>
            </a:r>
            <a:r>
              <a:rPr lang="en-US" dirty="0"/>
              <a:t>(a hardware system) dedicated to running one or more such services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Usually servers are placed in data centers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Typical </a:t>
            </a:r>
            <a:r>
              <a:rPr lang="en-US" dirty="0"/>
              <a:t>computing servers </a:t>
            </a:r>
            <a:r>
              <a:rPr lang="en-US" dirty="0" smtClean="0"/>
              <a:t>are: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Database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File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Mail 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server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65" y="3352800"/>
            <a:ext cx="4719318" cy="31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956293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Servers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719034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noProof="1" smtClean="0"/>
              <a:t>nginx</a:t>
            </a:r>
            <a:r>
              <a:rPr lang="en-US" dirty="0" smtClean="0"/>
              <a:t>, </a:t>
            </a:r>
            <a:r>
              <a:rPr lang="en-US" noProof="1" smtClean="0"/>
              <a:t>lighttpd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9" y="1066800"/>
            <a:ext cx="5702325" cy="3660893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  <a:outerShdw blurRad="50800" dist="50800" dir="5400000" sx="101000" sy="101000" algn="ctr" rotWithShape="0">
              <a:srgbClr val="000000">
                <a:alpha val="92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09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pages, Web Sites and Web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1.0, 2.0, 3.0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Browsers and Layout Engines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Hardware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Web Servers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Client-Server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3-Tier / Multi-Tier Architectures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Service-Oriented Architecture &amp; Cloud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128" y="3301316"/>
            <a:ext cx="1804084" cy="180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02" y="1828342"/>
            <a:ext cx="4431871" cy="50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primary function of a web server is to store, process and deliver web pages to </a:t>
            </a:r>
            <a:r>
              <a:rPr lang="en-US" dirty="0" smtClean="0"/>
              <a:t>clients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Handle web requests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Serve web content</a:t>
            </a:r>
          </a:p>
          <a:p>
            <a:pPr>
              <a:lnSpc>
                <a:spcPct val="110000"/>
              </a:lnSpc>
            </a:pPr>
            <a:r>
              <a:rPr lang="en-US" dirty="0"/>
              <a:t>The communication between client and server takes place using the </a:t>
            </a:r>
            <a:r>
              <a:rPr lang="en-US" dirty="0" smtClean="0"/>
              <a:t>HTTP</a:t>
            </a:r>
          </a:p>
          <a:p>
            <a:pPr>
              <a:lnSpc>
                <a:spcPct val="110000"/>
              </a:lnSpc>
            </a:pPr>
            <a:r>
              <a:rPr lang="en-US" dirty="0"/>
              <a:t>These requests are redirected to other software products (ASP.NET, PHP, etc.), depending on the web server </a:t>
            </a:r>
            <a:r>
              <a:rPr lang="en-US" dirty="0" smtClean="0"/>
              <a:t>settings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1822450"/>
            <a:ext cx="3519600" cy="19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4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Apache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47.83 %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31.00%</a:t>
            </a:r>
          </a:p>
          <a:p>
            <a:pPr>
              <a:lnSpc>
                <a:spcPct val="11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nginx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(by Igor </a:t>
            </a:r>
            <a:r>
              <a:rPr lang="en-US" noProof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9.79%</a:t>
            </a:r>
          </a:p>
          <a:p>
            <a:pPr>
              <a:lnSpc>
                <a:spcPct val="115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Others</a:t>
            </a:r>
            <a:endParaRPr lang="en-US" dirty="0" smtClean="0"/>
          </a:p>
          <a:p>
            <a:pPr lvl="1">
              <a:lnSpc>
                <a:spcPct val="115000"/>
              </a:lnSpc>
            </a:pPr>
            <a:r>
              <a:rPr lang="en-US" dirty="0"/>
              <a:t>11.38%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Servers Market Share – Aug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2014</a:t>
            </a:r>
            <a:endParaRPr lang="bg-B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Web server market share for compute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2133600"/>
            <a:ext cx="58674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Software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9251"/>
            <a:ext cx="8938472" cy="688256"/>
          </a:xfrm>
        </p:spPr>
        <p:txBody>
          <a:bodyPr/>
          <a:lstStyle/>
          <a:p>
            <a:r>
              <a:rPr lang="en-US" dirty="0" smtClean="0"/>
              <a:t>Client-Server, Multi-Tier, 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91" y="838200"/>
            <a:ext cx="4103314" cy="3839528"/>
          </a:xfrm>
          <a:prstGeom prst="rect">
            <a:avLst/>
          </a:prstGeom>
          <a:effectLst>
            <a:glow rad="241300">
              <a:schemeClr val="bg1">
                <a:alpha val="2800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0796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Networks in which certain computers have special dedicated </a:t>
            </a:r>
            <a:r>
              <a:rPr lang="en-US" dirty="0" smtClean="0"/>
              <a:t>tasks. </a:t>
            </a:r>
            <a:r>
              <a:rPr lang="en-US" dirty="0"/>
              <a:t>The client-server model consists of: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 </a:t>
            </a:r>
            <a:r>
              <a:rPr lang="en-US" dirty="0"/>
              <a:t>single machine or cluster of machines that provides web applications (or services) to multiple </a:t>
            </a:r>
            <a:r>
              <a:rPr lang="en-US" dirty="0" smtClean="0"/>
              <a:t>clients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Examples: </a:t>
            </a:r>
            <a:r>
              <a:rPr lang="en-US" i="1" dirty="0" smtClean="0"/>
              <a:t>IIS web server, WCF based service, cloud services</a:t>
            </a:r>
          </a:p>
          <a:p>
            <a:pPr lvl="1">
              <a:lnSpc>
                <a:spcPct val="110000"/>
              </a:lnSpc>
            </a:pPr>
            <a:r>
              <a:rPr kumimoji="0" lang="en-US" b="1" dirty="0" smtClean="0">
                <a:solidFill>
                  <a:schemeClr val="tx2">
                    <a:lumMod val="75000"/>
                  </a:schemeClr>
                </a:solidFill>
              </a:rPr>
              <a:t>Client</a:t>
            </a:r>
            <a:r>
              <a:rPr kumimoji="0"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0" lang="en-US" dirty="0" smtClean="0"/>
              <a:t>– </a:t>
            </a:r>
            <a:r>
              <a:rPr lang="en-US" dirty="0" smtClean="0"/>
              <a:t>software </a:t>
            </a:r>
            <a:r>
              <a:rPr lang="en-US" dirty="0"/>
              <a:t>applications that provide UI (front-end) to access the services at the </a:t>
            </a:r>
            <a:r>
              <a:rPr lang="en-US" dirty="0" smtClean="0"/>
              <a:t>server</a:t>
            </a:r>
          </a:p>
          <a:p>
            <a:pPr lvl="2">
              <a:lnSpc>
                <a:spcPct val="110000"/>
              </a:lnSpc>
            </a:pPr>
            <a:r>
              <a:rPr kumimoji="0" lang="en-US" dirty="0" smtClean="0"/>
              <a:t>Examples: </a:t>
            </a:r>
            <a:r>
              <a:rPr kumimoji="0" lang="en-US" i="1" dirty="0" smtClean="0"/>
              <a:t>Web browser, WPF application, HTML5 application, Mobile application, Silverlight application…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81" y="2477041"/>
            <a:ext cx="2711302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095" y="1887365"/>
            <a:ext cx="1219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59" y="1061361"/>
            <a:ext cx="1505441" cy="1505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2" y="3030570"/>
            <a:ext cx="1702093" cy="1473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869978"/>
            <a:ext cx="1842233" cy="1513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5" y="877396"/>
            <a:ext cx="2484247" cy="15433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7" y="2656562"/>
            <a:ext cx="1966721" cy="2163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02" y="4640820"/>
            <a:ext cx="2003885" cy="20038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99859" y="3680489"/>
            <a:ext cx="251012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38893" y="2290697"/>
            <a:ext cx="1271094" cy="947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731538" y="4268067"/>
            <a:ext cx="1246075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775893" y="1940833"/>
            <a:ext cx="1295479" cy="12345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89951" y="3590211"/>
            <a:ext cx="2747255" cy="2959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196305" y="4268067"/>
            <a:ext cx="1267586" cy="8860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28" y="540950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2245" y="107413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9233528" y="5671111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619208" y="365984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868" y="2305192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4999" y="2507350"/>
            <a:ext cx="10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 rot="19393499">
            <a:off x="3516965" y="4731029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 rot="315346">
            <a:off x="7248572" y="3338365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2497349" y="3375477"/>
            <a:ext cx="19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</a:t>
            </a:r>
            <a:r>
              <a:rPr lang="en-US" sz="1600" dirty="0" smtClean="0"/>
              <a:t>etwork connection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74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FTP server (ftpd) – FTP client (FileZilla)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pPr>
              <a:lnSpc>
                <a:spcPct val="110000"/>
              </a:lnSpc>
            </a:pPr>
            <a:r>
              <a:rPr lang="en-US" dirty="0"/>
              <a:t>SQL Server – SQL Server Management Studio</a:t>
            </a:r>
          </a:p>
          <a:p>
            <a:pPr>
              <a:lnSpc>
                <a:spcPct val="110000"/>
              </a:lnSpc>
            </a:pPr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DNS server (bind) – DNS client (resolver)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DHCP server (wireless router firmware) – </a:t>
            </a:r>
            <a:br>
              <a:rPr lang="en-US" dirty="0" smtClean="0"/>
            </a:br>
            <a:r>
              <a:rPr lang="en-US" dirty="0" smtClean="0"/>
              <a:t>DHCP client (mobile phone /Android DHCP client/)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Model – Examples</a:t>
            </a:r>
          </a:p>
        </p:txBody>
      </p:sp>
    </p:spTree>
    <p:extLst>
      <p:ext uri="{BB962C8B-B14F-4D97-AF65-F5344CB8AC3E}">
        <p14:creationId xmlns:p14="http://schemas.microsoft.com/office/powerpoint/2010/main" val="21629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Three-tier </a:t>
            </a:r>
            <a:r>
              <a:rPr lang="en-US" dirty="0" smtClean="0"/>
              <a:t>architecture consists of the following layers: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 layer (front-end)</a:t>
            </a:r>
          </a:p>
          <a:p>
            <a:pPr lvl="2"/>
            <a:r>
              <a:rPr lang="en-US" dirty="0" smtClean="0"/>
              <a:t>Responsible for visualizing information </a:t>
            </a:r>
          </a:p>
          <a:p>
            <a:pPr lvl="2"/>
            <a:r>
              <a:rPr lang="en-US" dirty="0" smtClean="0"/>
              <a:t>Provides the UI of the application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Application layer (business tier)</a:t>
            </a:r>
          </a:p>
          <a:p>
            <a:pPr lvl="2"/>
            <a:r>
              <a:rPr lang="en-US" dirty="0" smtClean="0"/>
              <a:t>Responsible for application functionality</a:t>
            </a:r>
          </a:p>
          <a:p>
            <a:pPr lvl="2"/>
            <a:r>
              <a:rPr lang="en-US" dirty="0" smtClean="0"/>
              <a:t>Provides the system logic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layer (back end)</a:t>
            </a:r>
          </a:p>
          <a:p>
            <a:pPr lvl="2"/>
            <a:r>
              <a:rPr lang="en-US" dirty="0"/>
              <a:t>Manages the data of the </a:t>
            </a:r>
            <a:r>
              <a:rPr lang="en-US" dirty="0" smtClean="0"/>
              <a:t>system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60" y="2261901"/>
            <a:ext cx="39309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7612" y="5192300"/>
            <a:ext cx="9753600" cy="9037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What is "Cloud"?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1071562" y="2092313"/>
            <a:ext cx="10045700" cy="2819402"/>
            <a:chOff x="2133600" y="279399"/>
            <a:chExt cx="6489700" cy="1270000"/>
          </a:xfrm>
        </p:grpSpPr>
        <p:pic>
          <p:nvPicPr>
            <p:cNvPr id="7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279401"/>
              <a:ext cx="34417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279399"/>
              <a:ext cx="2863774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i979.photobucket.com/albums/ae277/kaydenflow/Cloud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04800"/>
              <a:ext cx="3124200" cy="124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document, te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7812" y="1448284"/>
            <a:ext cx="2209802" cy="22098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pple, computer, laptop, macbook, macbook pro, pro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40265" y="1295400"/>
            <a:ext cx="2621146" cy="240063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Cloud </a:t>
            </a:r>
            <a:r>
              <a:rPr lang="en-US" sz="3500" dirty="0" smtClean="0"/>
              <a:t>≈ multiple hardware machines combine their computing power and resources</a:t>
            </a:r>
          </a:p>
          <a:p>
            <a:pPr lvl="1"/>
            <a:r>
              <a:rPr lang="en-US" dirty="0" smtClean="0"/>
              <a:t>Share them between multiple applications</a:t>
            </a:r>
          </a:p>
          <a:p>
            <a:pPr lvl="1"/>
            <a:r>
              <a:rPr lang="en-US" dirty="0" smtClean="0"/>
              <a:t>To save costs and use resources more efficiently</a:t>
            </a:r>
          </a:p>
          <a:p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Public clouds</a:t>
            </a:r>
          </a:p>
          <a:p>
            <a:pPr lvl="1"/>
            <a:r>
              <a:rPr lang="en-US" dirty="0" smtClean="0"/>
              <a:t>Provide computing resources on demand</a:t>
            </a:r>
          </a:p>
          <a:p>
            <a:pPr lvl="2"/>
            <a:r>
              <a:rPr lang="en-US" dirty="0" smtClean="0"/>
              <a:t>Publicly in Internet</a:t>
            </a:r>
          </a:p>
          <a:p>
            <a:pPr lvl="2"/>
            <a:r>
              <a:rPr lang="en-US" dirty="0" smtClean="0"/>
              <a:t>Paid or free of charge (to some limit)</a:t>
            </a:r>
          </a:p>
          <a:p>
            <a:pPr lvl="1"/>
            <a:r>
              <a:rPr lang="en-US" dirty="0" smtClean="0"/>
              <a:t>Amazon AWS, Google App Engine, Microsoft Azure, </a:t>
            </a:r>
            <a:r>
              <a:rPr lang="en-US" dirty="0"/>
              <a:t>Rackspace, </a:t>
            </a:r>
            <a:r>
              <a:rPr lang="en-US" dirty="0" err="1" smtClean="0"/>
              <a:t>AppFog</a:t>
            </a:r>
            <a:r>
              <a:rPr lang="en-US" dirty="0" smtClean="0"/>
              <a:t>, Heroku, </a:t>
            </a:r>
            <a:r>
              <a:rPr lang="en-US" dirty="0" err="1" smtClean="0"/>
              <a:t>AppHarbor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Cloud?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Infrastructure as a Service (IaaS)</a:t>
            </a:r>
          </a:p>
          <a:p>
            <a:pPr lvl="1"/>
            <a:r>
              <a:rPr lang="en-US" dirty="0" smtClean="0"/>
              <a:t>Virtual machines in the cloud on demand</a:t>
            </a:r>
          </a:p>
          <a:p>
            <a:pPr lvl="1"/>
            <a:r>
              <a:rPr lang="en-US" dirty="0" smtClean="0"/>
              <a:t>Users install the OS and software they need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Platform as a Service (PaaS)</a:t>
            </a:r>
          </a:p>
          <a:p>
            <a:pPr lvl="1"/>
            <a:r>
              <a:rPr lang="en-US" dirty="0" smtClean="0"/>
              <a:t>Platform, services and APIs for developers</a:t>
            </a:r>
          </a:p>
          <a:p>
            <a:pPr lvl="1"/>
            <a:r>
              <a:rPr lang="en-US" dirty="0" smtClean="0"/>
              <a:t>E.g. Java + JBoss + JSF + JPA + MongoDB or</a:t>
            </a:r>
            <a:r>
              <a:rPr lang="en-US" dirty="0"/>
              <a:t> </a:t>
            </a:r>
            <a:r>
              <a:rPr lang="en-US" dirty="0" smtClean="0"/>
              <a:t>JavaScript </a:t>
            </a:r>
            <a:r>
              <a:rPr lang="en-US" dirty="0"/>
              <a:t>+ Node.js + MongoDB + RabbitMQ</a:t>
            </a:r>
            <a:endParaRPr lang="en-US" dirty="0" smtClean="0"/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Software as a Service (SaaS)</a:t>
            </a:r>
          </a:p>
          <a:p>
            <a:pPr lvl="1"/>
            <a:r>
              <a:rPr lang="en-US" dirty="0" smtClean="0"/>
              <a:t>Hosted application on demand (e.g. WordPress)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2449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Pages, Sites and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2" y="1117869"/>
            <a:ext cx="6172200" cy="38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Web pages == formatted text with images and hyperlinks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browser == visualizer for Web pages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site == a set of Web pages, styles and resources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Hardware Servers are machines that run</a:t>
            </a:r>
            <a:br>
              <a:rPr lang="en-US" sz="3200" dirty="0" smtClean="0"/>
            </a:br>
            <a:r>
              <a:rPr lang="en-US" sz="3200" dirty="0" smtClean="0"/>
              <a:t>the IT infrastructure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Cloud == computing resources in a data center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Web Servers == software serving Web content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Client-server architecture == device connects</a:t>
            </a:r>
            <a:br>
              <a:rPr lang="en-US" sz="3200" dirty="0" smtClean="0"/>
            </a:br>
            <a:r>
              <a:rPr lang="en-US" sz="3200" dirty="0" smtClean="0"/>
              <a:t>to a server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94" y="3352800"/>
            <a:ext cx="289560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https://softuni.bg/courses/web-fundamentals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Web Technologies – Basic Concepts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39126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48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Web document that is suitable for web browsers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Can be accessed through every device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Only Internet and Web browser is required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Web pages are usually written in HTML or XHTML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May contain text, graphics, hyperlinks,</a:t>
            </a:r>
            <a:br>
              <a:rPr kumimoji="0" lang="en-US" dirty="0" smtClean="0"/>
            </a:br>
            <a:r>
              <a:rPr kumimoji="0" lang="en-US" dirty="0" smtClean="0"/>
              <a:t>references to other resources</a:t>
            </a:r>
          </a:p>
          <a:p>
            <a:pPr lvl="1">
              <a:lnSpc>
                <a:spcPct val="110000"/>
              </a:lnSpc>
            </a:pPr>
            <a:r>
              <a:rPr kumimoji="0" lang="en-US" dirty="0" err="1" smtClean="0"/>
              <a:t>Stylesheets</a:t>
            </a:r>
            <a:r>
              <a:rPr kumimoji="0" lang="en-US" dirty="0" smtClean="0"/>
              <a:t>, scripts, images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4235648"/>
            <a:ext cx="3585290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Set of related web pages </a:t>
            </a:r>
            <a:r>
              <a:rPr lang="en-US" dirty="0"/>
              <a:t>served from a single web </a:t>
            </a:r>
            <a:r>
              <a:rPr lang="en-US" dirty="0" smtClean="0"/>
              <a:t>domain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Hosted on one or more web servers (accessible via network)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Web sites consist of set of resources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 pages, CSS styles, JS scripts, images, videos, …</a:t>
            </a:r>
          </a:p>
          <a:p>
            <a:pPr>
              <a:lnSpc>
                <a:spcPct val="110000"/>
              </a:lnSpc>
            </a:pPr>
            <a:r>
              <a:rPr lang="en-US" dirty="0"/>
              <a:t>World Wide </a:t>
            </a:r>
            <a:r>
              <a:rPr lang="en-US" dirty="0" smtClean="0"/>
              <a:t>Web (WWW)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</a:t>
            </a:r>
            <a:r>
              <a:rPr lang="en-US" dirty="0" smtClean="0"/>
              <a:t>in Internet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2" y="4114800"/>
            <a:ext cx="2396531" cy="2178447"/>
          </a:xfrm>
          <a:prstGeom prst="rect">
            <a:avLst/>
          </a:prstGeom>
          <a:effectLst>
            <a:innerShdw blurRad="177800" dist="12700">
              <a:prstClr val="black">
                <a:alpha val="98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840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/ RIA / SPA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US" dirty="0" smtClean="0"/>
              <a:t>Software application </a:t>
            </a:r>
            <a:r>
              <a:rPr lang="en-US" dirty="0"/>
              <a:t>that runs in a </a:t>
            </a:r>
            <a:r>
              <a:rPr lang="en-US" dirty="0" smtClean="0"/>
              <a:t>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Or </a:t>
            </a:r>
            <a:r>
              <a:rPr lang="en-US" dirty="0"/>
              <a:t>is created in </a:t>
            </a:r>
            <a:r>
              <a:rPr lang="en-US" dirty="0" smtClean="0"/>
              <a:t>a browser-supported language (HTML + CSS + JS)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Applications </a:t>
            </a:r>
            <a:r>
              <a:rPr lang="en-US" dirty="0"/>
              <a:t>are usually broken into logical chunks called "tiers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High </a:t>
            </a:r>
            <a:r>
              <a:rPr lang="en-US" dirty="0"/>
              <a:t>interactivity and </a:t>
            </a:r>
            <a:r>
              <a:rPr lang="en-US" dirty="0" smtClean="0"/>
              <a:t>accessibility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Allows </a:t>
            </a:r>
            <a:r>
              <a:rPr lang="en-US" dirty="0"/>
              <a:t>personalized dynamic </a:t>
            </a:r>
            <a:r>
              <a:rPr lang="en-US" dirty="0" smtClean="0"/>
              <a:t>content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be </a:t>
            </a:r>
            <a:r>
              <a:rPr lang="en-US" dirty="0" smtClean="0"/>
              <a:t>pulled </a:t>
            </a:r>
            <a:r>
              <a:rPr lang="en-US" dirty="0"/>
              <a:t>down by </a:t>
            </a:r>
            <a:r>
              <a:rPr lang="en-US" dirty="0" smtClean="0"/>
              <a:t>users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According to individual settings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36" y="3425626"/>
            <a:ext cx="1603576" cy="1603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3528330"/>
            <a:ext cx="1339014" cy="1339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5083850"/>
            <a:ext cx="4037013" cy="15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5473517"/>
            <a:ext cx="105156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Browsers and Layout Engines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17" y="1057909"/>
            <a:ext cx="6476190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Web browsers visualize Web content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Render HTML, images, CSS, videos, JavaScript, etc.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Software application</a:t>
            </a:r>
            <a:r>
              <a:rPr lang="en-US" dirty="0"/>
              <a:t> for retrieving, presenting and traversing information resources on </a:t>
            </a:r>
            <a:r>
              <a:rPr lang="en-US" dirty="0" smtClean="0"/>
              <a:t>the World Wide Web</a:t>
            </a:r>
            <a:endParaRPr kumimoji="0"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An information resource is identified by a </a:t>
            </a:r>
            <a:r>
              <a:rPr lang="en-US" dirty="0" smtClean="0"/>
              <a:t>URI / URL </a:t>
            </a:r>
            <a:r>
              <a:rPr lang="en-US" dirty="0"/>
              <a:t>and may be a </a:t>
            </a:r>
            <a:r>
              <a:rPr lang="en-US" dirty="0" smtClean="0"/>
              <a:t>web page, </a:t>
            </a:r>
            <a:r>
              <a:rPr lang="en-US" dirty="0"/>
              <a:t>image, video or other piece of </a:t>
            </a:r>
            <a:r>
              <a:rPr lang="en-US" dirty="0" smtClean="0"/>
              <a:t>content</a:t>
            </a:r>
            <a:endParaRPr lang="bg-BG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Can used </a:t>
            </a:r>
            <a:r>
              <a:rPr lang="en-US" dirty="0"/>
              <a:t>to access information </a:t>
            </a:r>
            <a:r>
              <a:rPr lang="en-US" dirty="0" smtClean="0"/>
              <a:t>provided </a:t>
            </a:r>
            <a:r>
              <a:rPr lang="en-US" dirty="0"/>
              <a:t>by </a:t>
            </a:r>
            <a:r>
              <a:rPr lang="en-US" dirty="0" smtClean="0"/>
              <a:t>web servers</a:t>
            </a:r>
            <a:r>
              <a:rPr lang="en-US" dirty="0"/>
              <a:t> in </a:t>
            </a:r>
            <a:r>
              <a:rPr lang="en-US" dirty="0" smtClean="0"/>
              <a:t>private networks</a:t>
            </a:r>
            <a:r>
              <a:rPr lang="en-US" dirty="0"/>
              <a:t> or files in </a:t>
            </a:r>
            <a:r>
              <a:rPr lang="en-US" dirty="0" smtClean="0"/>
              <a:t>file systems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Engine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Takes marked up content (</a:t>
            </a:r>
            <a:r>
              <a:rPr lang="fr-FR" dirty="0" smtClean="0"/>
              <a:t>HTML</a:t>
            </a:r>
            <a:r>
              <a:rPr lang="fr-FR" dirty="0"/>
              <a:t>, XML, </a:t>
            </a:r>
            <a:r>
              <a:rPr lang="fr-FR" dirty="0" smtClean="0"/>
              <a:t>images,</a:t>
            </a:r>
            <a:r>
              <a:rPr lang="fr-FR" dirty="0"/>
              <a:t> </a:t>
            </a:r>
            <a:r>
              <a:rPr lang="fr-FR" dirty="0" smtClean="0"/>
              <a:t>files, ...</a:t>
            </a:r>
            <a:r>
              <a:rPr lang="en-US" dirty="0" smtClean="0"/>
              <a:t>) + formatting information (CSS, XSL, …)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Displays the formatted content on the screen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 A </a:t>
            </a:r>
            <a:r>
              <a:rPr lang="en-US" dirty="0"/>
              <a:t>layout engine is typically embedded in </a:t>
            </a:r>
            <a:r>
              <a:rPr lang="en-US" i="1" dirty="0"/>
              <a:t>web </a:t>
            </a:r>
            <a:r>
              <a:rPr lang="en-US" i="1" dirty="0" smtClean="0"/>
              <a:t>browsers</a:t>
            </a:r>
            <a:r>
              <a:rPr lang="en-US" dirty="0"/>
              <a:t>, </a:t>
            </a:r>
            <a:r>
              <a:rPr lang="en-US" i="1" dirty="0"/>
              <a:t>e-mail clients</a:t>
            </a:r>
            <a:r>
              <a:rPr lang="en-US" dirty="0"/>
              <a:t>,</a:t>
            </a:r>
            <a:r>
              <a:rPr lang="en-US" i="1" dirty="0"/>
              <a:t> e-book readers</a:t>
            </a:r>
            <a:r>
              <a:rPr lang="en-US" dirty="0"/>
              <a:t>, </a:t>
            </a:r>
            <a:r>
              <a:rPr lang="en-US" i="1" dirty="0"/>
              <a:t>on-line help </a:t>
            </a:r>
            <a:r>
              <a:rPr lang="en-US" i="1" dirty="0" smtClean="0"/>
              <a:t>systems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 display Web content</a:t>
            </a:r>
          </a:p>
          <a:p>
            <a:pPr>
              <a:lnSpc>
                <a:spcPct val="110000"/>
              </a:lnSpc>
            </a:pPr>
            <a:r>
              <a:rPr kumimoji="0" lang="en-US" dirty="0" smtClean="0"/>
              <a:t>Different devices run different layout engines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Render HTML and CSS differently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hlinkClick r:id="rId3"/>
              </a:rPr>
              <a:t>http://www.html5rocks.com/en/tutorials/internals/howbrowserswork/</a:t>
            </a:r>
            <a:endParaRPr kumimoji="0"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81400"/>
            <a:ext cx="2362200" cy="23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1303</Words>
  <Application>Microsoft Office PowerPoint</Application>
  <PresentationFormat>Custom</PresentationFormat>
  <Paragraphs>281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Web Technologies</vt:lpstr>
      <vt:lpstr>Table of Contents</vt:lpstr>
      <vt:lpstr>Web Pages, Sites and Applications</vt:lpstr>
      <vt:lpstr>Web Page</vt:lpstr>
      <vt:lpstr>Web Site</vt:lpstr>
      <vt:lpstr>Web Application / RIA / SPA</vt:lpstr>
      <vt:lpstr>Web Browsers and Layout Engines</vt:lpstr>
      <vt:lpstr>Web Browser</vt:lpstr>
      <vt:lpstr>Layout Engine</vt:lpstr>
      <vt:lpstr>Layout Engines and Web Browsers</vt:lpstr>
      <vt:lpstr>Web Evolution – History and Future</vt:lpstr>
      <vt:lpstr>Web 1.0</vt:lpstr>
      <vt:lpstr>Web 2.0</vt:lpstr>
      <vt:lpstr>Web 3.0</vt:lpstr>
      <vt:lpstr>Web 4.0</vt:lpstr>
      <vt:lpstr>Web Evolution</vt:lpstr>
      <vt:lpstr>Hardware Servers</vt:lpstr>
      <vt:lpstr>Hardware Server</vt:lpstr>
      <vt:lpstr>Web Servers</vt:lpstr>
      <vt:lpstr>Web Server</vt:lpstr>
      <vt:lpstr>Web Servers Market Share – Aug 2014</vt:lpstr>
      <vt:lpstr>Software Architectures</vt:lpstr>
      <vt:lpstr>Client-Server Architecture</vt:lpstr>
      <vt:lpstr>Client-Server Architecture</vt:lpstr>
      <vt:lpstr>Client-Server Model – Examples</vt:lpstr>
      <vt:lpstr>3-Tier / Multi-Tier Architectures</vt:lpstr>
      <vt:lpstr>What is "Cloud"?</vt:lpstr>
      <vt:lpstr>What is Cloud?</vt:lpstr>
      <vt:lpstr>Cloud Computing Models</vt:lpstr>
      <vt:lpstr>Summary</vt:lpstr>
      <vt:lpstr>Web Technologies – Basic Concepts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Technologies: Basic Concepts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2015-02-09T14:16:23Z</dcterms:modified>
  <cp:category>Web, HTML, CSS, 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